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59" r:id="rId4"/>
    <p:sldId id="260" r:id="rId5"/>
    <p:sldId id="261" r:id="rId6"/>
    <p:sldId id="30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115" d="100"/>
          <a:sy n="115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1DD82-36D0-429A-849E-FFB15D4570A7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B0F66-E195-4F9E-87BF-92E5A7CF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0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A3866-D544-4551-9434-4156ED5ACF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1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A3866-D544-4551-9434-4156ED5ACF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98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Bacterial leaf spot is caused by a Gram negative bacterium Xanthomonas </a:t>
            </a:r>
            <a:r>
              <a:rPr lang="en-US" dirty="0" err="1" smtClean="0"/>
              <a:t>euvesicatoria</a:t>
            </a:r>
            <a:r>
              <a:rPr lang="en-US" dirty="0" smtClean="0"/>
              <a:t>.</a:t>
            </a:r>
            <a:r>
              <a:rPr lang="en-US" baseline="0" dirty="0" smtClean="0"/>
              <a:t> It is most important disease in pepper in GA. Every year, we observe BS outbreak. One of the management options, copper </a:t>
            </a:r>
            <a:r>
              <a:rPr lang="en-US" baseline="0" dirty="0" err="1" smtClean="0"/>
              <a:t>mancozeb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sparys</a:t>
            </a:r>
            <a:r>
              <a:rPr lang="en-US" baseline="0" dirty="0" smtClean="0"/>
              <a:t> over the growing season is recommended; however, control of disease has been variable mainly because of the presence of copper tolerant strains in nature and weather conditions that affect efficacy of copper.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F22A-777D-4D54-AD0B-C66732E79B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6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A3866-D544-4551-9434-4156ED5ACF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2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8405-55F9-4B47-BC6B-29FFE133427A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0A6-2C57-4DCD-8BEE-35A11390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7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8405-55F9-4B47-BC6B-29FFE133427A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0A6-2C57-4DCD-8BEE-35A11390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6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8405-55F9-4B47-BC6B-29FFE133427A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0A6-2C57-4DCD-8BEE-35A11390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4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8405-55F9-4B47-BC6B-29FFE133427A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0A6-2C57-4DCD-8BEE-35A11390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8405-55F9-4B47-BC6B-29FFE133427A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0A6-2C57-4DCD-8BEE-35A11390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0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8405-55F9-4B47-BC6B-29FFE133427A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0A6-2C57-4DCD-8BEE-35A11390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7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8405-55F9-4B47-BC6B-29FFE133427A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0A6-2C57-4DCD-8BEE-35A11390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3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8405-55F9-4B47-BC6B-29FFE133427A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0A6-2C57-4DCD-8BEE-35A11390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8405-55F9-4B47-BC6B-29FFE133427A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0A6-2C57-4DCD-8BEE-35A11390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7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8405-55F9-4B47-BC6B-29FFE133427A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0A6-2C57-4DCD-8BEE-35A11390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8405-55F9-4B47-BC6B-29FFE133427A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40A6-2C57-4DCD-8BEE-35A11390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3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8405-55F9-4B47-BC6B-29FFE133427A}" type="datetimeFigureOut">
              <a:rPr lang="en-US" smtClean="0"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B40A6-2C57-4DCD-8BEE-35A11390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0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4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hyperlink" Target="https://play.google.com/store/apps/details?id=com.bugwood.vegetabledoc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hyperlink" Target="https://itunes.apple.com/us/app/vegdr/id799532649?mt=8" TargetMode="Externa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8299"/>
            <a:ext cx="7924800" cy="15620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Management of Vegetable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Diseases 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in Georgia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562100"/>
            <a:ext cx="8229600" cy="17144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6" descr="thinB"/>
          <p:cNvPicPr>
            <a:picLocks noChangeAspect="1" noChangeArrowheads="1"/>
          </p:cNvPicPr>
          <p:nvPr/>
        </p:nvPicPr>
        <p:blipFill>
          <a:blip r:embed="rId3" cstate="print"/>
          <a:srcRect r="4762" b="444"/>
          <a:stretch>
            <a:fillRect/>
          </a:stretch>
        </p:blipFill>
        <p:spPr bwMode="auto">
          <a:xfrm>
            <a:off x="3048000" y="381000"/>
            <a:ext cx="315685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" y="3572458"/>
            <a:ext cx="8839200" cy="154305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BHABESH DUTTA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ASSISTANT 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PROFESSOR AND VEGETABLE EXTENSION PATHOLOGIST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COASTAL PLAIN EXPERIMENT STATION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UNIVERSITY OF GEORGIA, TIFTON</a:t>
            </a: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172" y="863963"/>
            <a:ext cx="896482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000" b="1" dirty="0"/>
              <a:t>Use clean seed!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000" b="1" dirty="0"/>
              <a:t>Use resistant varieties as </a:t>
            </a:r>
            <a:r>
              <a:rPr lang="en-US" sz="2000" b="1" dirty="0" smtClean="0"/>
              <a:t>available (X10R varieties in bell pepper)</a:t>
            </a:r>
            <a:endParaRPr lang="en-US" sz="2000" b="1" dirty="0"/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000" b="1" dirty="0"/>
              <a:t>Don’t work wet fields!  Drip irrigate!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000" b="1" dirty="0"/>
              <a:t>Don’t overuse nitrogen!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000" b="1" dirty="0"/>
              <a:t>Rotate away from fields with history of disease in same </a:t>
            </a:r>
            <a:r>
              <a:rPr lang="en-US" sz="2000" b="1" dirty="0" smtClean="0"/>
              <a:t>year</a:t>
            </a:r>
            <a:endParaRPr lang="en-US" sz="2000" b="1" dirty="0"/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000" b="1" dirty="0"/>
              <a:t>Apply plant protection products </a:t>
            </a:r>
            <a:r>
              <a:rPr lang="en-US" sz="2000" b="1" dirty="0" smtClean="0"/>
              <a:t>preventively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000" b="1" dirty="0" err="1" smtClean="0"/>
              <a:t>Actigard</a:t>
            </a:r>
            <a:r>
              <a:rPr lang="en-US" sz="2000" b="1" dirty="0" smtClean="0"/>
              <a:t> (use early to induce plant defense)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000" b="1" dirty="0" err="1" smtClean="0"/>
              <a:t>Copper+Mancozeb</a:t>
            </a:r>
            <a:r>
              <a:rPr lang="en-US" sz="2000" b="1" dirty="0" smtClean="0"/>
              <a:t> spray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000" b="1" dirty="0" smtClean="0"/>
              <a:t>Don’t </a:t>
            </a:r>
            <a:r>
              <a:rPr lang="en-US" sz="2000" b="1" dirty="0"/>
              <a:t>rely on one or two methods or chemicals</a:t>
            </a:r>
            <a:r>
              <a:rPr lang="en-US" sz="2000" b="1" dirty="0" smtClean="0"/>
              <a:t>!</a:t>
            </a:r>
            <a:endParaRPr lang="en-US" sz="2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1849" y="76202"/>
            <a:ext cx="8538519" cy="914398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Disease Management of BLS in pepper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10972800" cy="1685489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Mid-Late Season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Overwinters in South Florida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Moves into GA (May-June)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CDM IPMPIPE.org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" y="1132609"/>
            <a:ext cx="8915400" cy="2448791"/>
            <a:chOff x="400148" y="1132609"/>
            <a:chExt cx="9120723" cy="26011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148" y="1143000"/>
              <a:ext cx="2724052" cy="25589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1150596"/>
              <a:ext cx="3196271" cy="25832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615" y="1132609"/>
              <a:ext cx="3191985" cy="25797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381000" y="249382"/>
            <a:ext cx="8180615" cy="6096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Downy mildew of cucurbit</a:t>
            </a:r>
          </a:p>
        </p:txBody>
      </p:sp>
    </p:spTree>
    <p:extLst>
      <p:ext uri="{BB962C8B-B14F-4D97-AF65-F5344CB8AC3E}">
        <p14:creationId xmlns:p14="http://schemas.microsoft.com/office/powerpoint/2010/main" val="14514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85691" y="838200"/>
          <a:ext cx="8729709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SPW 10.0 Graph" r:id="rId3" imgW="7077240" imgH="4261680" progId="SigmaPlotGraphicObject.9">
                  <p:embed/>
                </p:oleObj>
              </mc:Choice>
              <mc:Fallback>
                <p:oleObj name="SPW 10.0 Graph" r:id="rId3" imgW="7077240" imgH="426168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691" y="838200"/>
                        <a:ext cx="8729709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28600" y="76200"/>
            <a:ext cx="8686800" cy="9144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Downy mildew of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cucumber at UGA, Tifton (2015)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4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077199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Orondis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(2-4.8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/A)+Bravo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Ranman+Bravo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Previcur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flex+Barvo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Orondis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A+Bravo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so on…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more than 3 sprays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Orondis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228600"/>
            <a:ext cx="8915400" cy="9144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Downy mildew of cucumber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fungicide spray guide)</a:t>
            </a:r>
          </a:p>
        </p:txBody>
      </p:sp>
    </p:spTree>
    <p:extLst>
      <p:ext uri="{BB962C8B-B14F-4D97-AF65-F5344CB8AC3E}">
        <p14:creationId xmlns:p14="http://schemas.microsoft.com/office/powerpoint/2010/main" val="3097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964" y="152400"/>
            <a:ext cx="8915400" cy="9144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Resistance management with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Orondis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more than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sequential applications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rotating to a fungicide with different MOA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follow soil application of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Orondis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with foliar applications of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Orondis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A. Use either soil applications or foliar applications but not both for disease control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1" y="169613"/>
            <a:ext cx="8270670" cy="467696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Use restrictions with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Orondis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001000" cy="495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single application rate: Do not exceed 4.8 fl. oz. per acre per application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Max number of applications: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not exceed 6 foliar applications per acre per year for the same crop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91601" cy="495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Resistant varieties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Chlorothalonil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Mancozeb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(Protectants)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Ranman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Cymoxinil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Products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Curzate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Ariston)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Orondis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Ranman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Privicur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flex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lvl="2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V-10208 possible label in 2016.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Downy Mildew Alert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76200"/>
            <a:ext cx="8305800" cy="6858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Downy mildew of cucumber</a:t>
            </a:r>
          </a:p>
        </p:txBody>
      </p:sp>
    </p:spTree>
    <p:extLst>
      <p:ext uri="{BB962C8B-B14F-4D97-AF65-F5344CB8AC3E}">
        <p14:creationId xmlns:p14="http://schemas.microsoft.com/office/powerpoint/2010/main" val="30411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180" y="304800"/>
            <a:ext cx="8705204" cy="8382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Phytophthora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capsici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P.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capsici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seedling and fruit blight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90600" y="1524000"/>
            <a:ext cx="7057182" cy="2584675"/>
            <a:chOff x="990600" y="1496180"/>
            <a:chExt cx="7057182" cy="2584675"/>
          </a:xfrm>
        </p:grpSpPr>
        <p:pic>
          <p:nvPicPr>
            <p:cNvPr id="7172" name="Picture 4" descr="Wilt of a pumpkin plant as a result of crown infection with Phytophthora capsici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96180"/>
              <a:ext cx="3429000" cy="25716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Sporangia and zoospores of Phytophthora capsici: (A) sporangia and zoospores in a culture plate; (B) a sporangium releasing zoospore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782" y="1509104"/>
              <a:ext cx="3429000" cy="257175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957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152" y="5713415"/>
            <a:ext cx="7262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Orondis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Oxithiapiprolin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or used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drip or foliar was effective against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capsici</a:t>
            </a:r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858234"/>
              </p:ext>
            </p:extLst>
          </p:nvPr>
        </p:nvGraphicFramePr>
        <p:xfrm>
          <a:off x="663575" y="1284288"/>
          <a:ext cx="7818438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SPW 10.0 Graph" r:id="rId3" imgW="7818840" imgH="4290120" progId="SigmaPlotGraphicObject.9">
                  <p:embed/>
                </p:oleObj>
              </mc:Choice>
              <mc:Fallback>
                <p:oleObj name="SPW 10.0 Graph" r:id="rId3" imgW="7818840" imgH="429012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3575" y="1284288"/>
                        <a:ext cx="7818438" cy="428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66180" y="76200"/>
            <a:ext cx="8705204" cy="14478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Phytophthora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capsici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P.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capsici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seedling and fruit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blight</a:t>
            </a:r>
          </a:p>
          <a:p>
            <a:r>
              <a:rPr lang="en-US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8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Pingsheng</a:t>
            </a:r>
            <a:r>
              <a:rPr lang="en-US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Ji, UGA, Tifton)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124200"/>
            <a:ext cx="5181600" cy="1143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1999" cy="5562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Orondis+Ridomil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gold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(applied as pre-plant or through drip)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Rotate with Presidio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Revus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Drip application: 2 applications of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Orondis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Gold in a 30 day interval after first application at planting.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49382"/>
            <a:ext cx="8382000" cy="6096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P.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capsici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(fungicide spray guide)</a:t>
            </a:r>
          </a:p>
        </p:txBody>
      </p:sp>
    </p:spTree>
    <p:extLst>
      <p:ext uri="{BB962C8B-B14F-4D97-AF65-F5344CB8AC3E}">
        <p14:creationId xmlns:p14="http://schemas.microsoft.com/office/powerpoint/2010/main" val="7612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180" y="1447800"/>
            <a:ext cx="491542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Phytopthora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capsici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 a water mold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Cucurbits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peppers are the most susceptible hosts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 a true fungus but fungus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Pathogen is soil and water borne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Infection starts from low lying wet areas in the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649" y="381000"/>
            <a:ext cx="8705204" cy="914399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Phytophthora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capsici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P. 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capsici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 seedling and fruit blight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01349" y="1447800"/>
            <a:ext cx="3582503" cy="5257800"/>
            <a:chOff x="5401350" y="1933625"/>
            <a:chExt cx="2628900" cy="42600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350" y="1933625"/>
              <a:ext cx="2628900" cy="1828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6" descr="Sporangia and zoospores of Phytophthora capsici: (A) sporangia and zoospores in a culture plate; (B) a sporangium releasing zoospores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350" y="3765196"/>
              <a:ext cx="2628900" cy="19716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5412778" y="5725987"/>
              <a:ext cx="2617472" cy="46769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100" b="1" dirty="0">
                  <a:latin typeface="Arial" pitchFamily="34" charset="0"/>
                  <a:cs typeface="Arial" pitchFamily="34" charset="0"/>
                </a:rPr>
                <a:t>Sporangia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3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58002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Rotate with non-host crops </a:t>
            </a:r>
          </a:p>
          <a:p>
            <a:pPr marL="0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Avoid poorly drained fields/areas in a field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Heavy rain at harvest difficult </a:t>
            </a:r>
          </a:p>
          <a:p>
            <a:pPr marL="0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Fungicides must be applied before disease onset</a:t>
            </a:r>
          </a:p>
          <a:p>
            <a:pPr marL="0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Presidio,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Revus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Orondis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1" y="166255"/>
            <a:ext cx="9067799" cy="9144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Integrated Disease Management of </a:t>
            </a:r>
          </a:p>
          <a:p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28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capsici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43641"/>
            <a:ext cx="7744691" cy="349713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Spray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Chlorothalonil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Products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Cucumbers and squash season long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Rotation partners</a:t>
            </a:r>
          </a:p>
          <a:p>
            <a:pPr lvl="1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Folicur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+ Generics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Tebuconazole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Inspire Super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Difenoconazole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Cyprodinil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Proline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Prothioconazole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Switch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Fludioxonil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Cyprodinil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Aprovia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Top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Solatenol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Difenoconazole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Luna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Floupyram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Tebuconazole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3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19200"/>
            <a:ext cx="2730522" cy="224517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" y="152400"/>
            <a:ext cx="8322859" cy="95410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Management of Gummy stem blight in cucurbits</a:t>
            </a:r>
          </a:p>
        </p:txBody>
      </p:sp>
    </p:spTree>
    <p:extLst>
      <p:ext uri="{BB962C8B-B14F-4D97-AF65-F5344CB8AC3E}">
        <p14:creationId xmlns:p14="http://schemas.microsoft.com/office/powerpoint/2010/main" val="74756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" y="1079095"/>
            <a:ext cx="5838631" cy="486450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Late season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eather pathogen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Favors dry conditions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Rotate Torino,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Proline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/Procure for Squash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Quintec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only labeled on Watermelon and Cantaloupe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87" y="1124932"/>
            <a:ext cx="2473947" cy="2685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74" y="3860457"/>
            <a:ext cx="2455172" cy="2311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685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Powdery mildew 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rial in squash (2015) </a:t>
            </a:r>
            <a:b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898950"/>
              </p:ext>
            </p:extLst>
          </p:nvPr>
        </p:nvGraphicFramePr>
        <p:xfrm>
          <a:off x="217111" y="1143000"/>
          <a:ext cx="8241089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SPW 12.0 Graph" r:id="rId3" imgW="6934042" imgH="4295970" progId="SigmaPlotGraphicObject.11">
                  <p:embed/>
                </p:oleObj>
              </mc:Choice>
              <mc:Fallback>
                <p:oleObj name="SPW 12.0 Graph" r:id="rId3" imgW="6934042" imgH="4295970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111" y="1143000"/>
                        <a:ext cx="8241089" cy="510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685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Powdery mildew 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rial in squash (2015) </a:t>
            </a:r>
            <a:b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5181600"/>
            <a:ext cx="2286000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503738" cy="548640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Damping-off, seedling disease, or wilt </a:t>
            </a:r>
          </a:p>
          <a:p>
            <a:pPr marL="0" indent="0">
              <a:buNone/>
            </a:pP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First noticeable symptom: one side of a plant wilts</a:t>
            </a:r>
          </a:p>
          <a:p>
            <a:pPr marL="0" indent="0">
              <a:buNone/>
            </a:pP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White, healthy roots, but the vascular tissue is brown and discolored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Infected plants appear in clusters </a:t>
            </a:r>
          </a:p>
        </p:txBody>
      </p:sp>
      <p:grpSp>
        <p:nvGrpSpPr>
          <p:cNvPr id="22530" name="Group 4"/>
          <p:cNvGrpSpPr>
            <a:grpSpLocks/>
          </p:cNvGrpSpPr>
          <p:nvPr/>
        </p:nvGrpSpPr>
        <p:grpSpPr bwMode="auto">
          <a:xfrm>
            <a:off x="4547337" y="4184503"/>
            <a:ext cx="4215663" cy="2292497"/>
            <a:chOff x="4633890" y="3276599"/>
            <a:chExt cx="4098420" cy="2175165"/>
          </a:xfrm>
        </p:grpSpPr>
        <p:grpSp>
          <p:nvGrpSpPr>
            <p:cNvPr id="22532" name="Group 3"/>
            <p:cNvGrpSpPr>
              <a:grpSpLocks/>
            </p:cNvGrpSpPr>
            <p:nvPr/>
          </p:nvGrpSpPr>
          <p:grpSpPr bwMode="auto">
            <a:xfrm>
              <a:off x="4633890" y="3276599"/>
              <a:ext cx="1766910" cy="2175165"/>
              <a:chOff x="4668526" y="3276599"/>
              <a:chExt cx="1766910" cy="2175165"/>
            </a:xfrm>
          </p:grpSpPr>
          <p:pic>
            <p:nvPicPr>
              <p:cNvPr id="22534" name="Picture 3" descr="C:\Documents and Settings\aparna\Desktop\Fusarium wilt 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6127" b="-160"/>
              <a:stretch>
                <a:fillRect/>
              </a:stretch>
            </p:blipFill>
            <p:spPr bwMode="auto">
              <a:xfrm>
                <a:off x="4668526" y="3276599"/>
                <a:ext cx="1766910" cy="21751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 flipV="1">
                <a:off x="5672529" y="5070683"/>
                <a:ext cx="0" cy="38108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53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5673" t="21210" r="29271" b="19632"/>
            <a:stretch>
              <a:fillRect/>
            </a:stretch>
          </p:blipFill>
          <p:spPr bwMode="auto">
            <a:xfrm>
              <a:off x="6553200" y="3276601"/>
              <a:ext cx="2179110" cy="21716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0" name="Picture 3" descr="C:\Documents and Settings\aparna\Desktop\FON images\Field 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9086" y="1660310"/>
            <a:ext cx="3184228" cy="2378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28600" y="152400"/>
            <a:ext cx="8686800" cy="10772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Fusarium wilt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Fusarium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oxysporum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f. sp.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niveum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soilborndis.org/uploadfile/201307251059402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00100"/>
            <a:ext cx="66960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838200" y="6104692"/>
            <a:ext cx="3352800" cy="6771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Fungus survives in soil debris or on soil surface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76200" y="933450"/>
            <a:ext cx="1676400" cy="1492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 occurs </a:t>
            </a:r>
            <a:r>
              <a:rPr lang="en-US" sz="1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through wounds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6315075" y="981075"/>
            <a:ext cx="2590800" cy="12618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Fungus penetrates root hairs and blocks the vascular bundles</a:t>
            </a: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6858000" y="3800475"/>
            <a:ext cx="2286000" cy="9694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9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of resting spores chlamydospores</a:t>
            </a:r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330200" y="101600"/>
            <a:ext cx="8305800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Disease Cycle</a:t>
            </a:r>
          </a:p>
        </p:txBody>
      </p:sp>
    </p:spTree>
    <p:extLst>
      <p:ext uri="{BB962C8B-B14F-4D97-AF65-F5344CB8AC3E}">
        <p14:creationId xmlns:p14="http://schemas.microsoft.com/office/powerpoint/2010/main" val="30289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91" y="1038224"/>
            <a:ext cx="8028709" cy="5038725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Resistant watermelon cultivars</a:t>
            </a:r>
          </a:p>
          <a:p>
            <a:pPr marL="0" indent="0">
              <a:buNone/>
            </a:pP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Crop rotation (5 years between watermelon)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Disease-free transplants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Seed certification for Fusarium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At-plant drench with Proline</a:t>
            </a: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7620000" y="607695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Wikipedia .org</a:t>
            </a:r>
          </a:p>
          <a:p>
            <a:endParaRPr lang="en-US" sz="1000">
              <a:solidFill>
                <a:srgbClr val="FEDE61"/>
              </a:solidFill>
            </a:endParaRPr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330200" y="101600"/>
            <a:ext cx="8305800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Management of FON</a:t>
            </a:r>
          </a:p>
        </p:txBody>
      </p:sp>
    </p:spTree>
    <p:extLst>
      <p:ext uri="{BB962C8B-B14F-4D97-AF65-F5344CB8AC3E}">
        <p14:creationId xmlns:p14="http://schemas.microsoft.com/office/powerpoint/2010/main" val="24726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86" y="762000"/>
            <a:ext cx="5257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fungus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overwinters on diseased residue from the previous vine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volunteer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pathogen may also be carried on cucurbit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spring under wet conditions the fungus releases airborne spores (conidia) that infect vines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foliage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fungus depends on wetness and fairly high temperatures, 75°F (24°C) being considered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optimum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bugwoodcloud.org/images/768x512/5076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79764"/>
            <a:ext cx="3791312" cy="28484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52400"/>
            <a:ext cx="8153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Anthracnose: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Colletotrichum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orbiculare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4926" y="762001"/>
            <a:ext cx="8122516" cy="5954188"/>
            <a:chOff x="162502" y="762001"/>
            <a:chExt cx="8122516" cy="5954188"/>
          </a:xfrm>
        </p:grpSpPr>
        <p:pic>
          <p:nvPicPr>
            <p:cNvPr id="1026" name="Picture 2" descr="http://vignette4.wikia.nocookie.net/gardener/images/7/76/Watermelon_Anthracnose_Colletotrichum_orbiculare.jpg/revision/latest?cb=201008020845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02" y="762001"/>
              <a:ext cx="4353682" cy="3276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43"/>
            <a:stretch/>
          </p:blipFill>
          <p:spPr bwMode="auto">
            <a:xfrm>
              <a:off x="4572000" y="762001"/>
              <a:ext cx="3713018" cy="3276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448" y="4095239"/>
              <a:ext cx="3499104" cy="2620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609600" y="152400"/>
            <a:ext cx="8153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Anthracnose: symptoms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19200"/>
            <a:ext cx="525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disease-free seed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Rotate with non-cucurbit crops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three-year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good sanitation by plowing under fruits and vines at the end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season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Strobilurins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Quadris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Cabrio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are effective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Image result for deep turning of so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55" y="1143000"/>
            <a:ext cx="3324718" cy="22124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1" y="3352800"/>
            <a:ext cx="3317791" cy="327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152400"/>
            <a:ext cx="8153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of anthracnose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799" cy="65780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1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31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capsici</a:t>
            </a:r>
            <a:r>
              <a:rPr lang="en-US" sz="31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in pepper </a:t>
            </a:r>
            <a:r>
              <a:rPr lang="en-US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(Dr. </a:t>
            </a:r>
            <a:r>
              <a:rPr lang="en-US" sz="15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Pingsheng</a:t>
            </a:r>
            <a:r>
              <a:rPr 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Ji)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7984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Orondis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used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 drench or foliar along with Presidio/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Revus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rotation was effective against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capsici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142797"/>
              </p:ext>
            </p:extLst>
          </p:nvPr>
        </p:nvGraphicFramePr>
        <p:xfrm>
          <a:off x="31864" y="762000"/>
          <a:ext cx="9122173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SPW 10.0 Graph" r:id="rId3" imgW="7780320" imgH="4290120" progId="SigmaPlotGraphicObject.9">
                  <p:embed/>
                </p:oleObj>
              </mc:Choice>
              <mc:Fallback>
                <p:oleObj name="SPW 10.0 Graph" r:id="rId3" imgW="7780320" imgH="429012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64" y="762000"/>
                        <a:ext cx="9122173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9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192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anthracnose-resistant varieties if at all possible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Resistant cucumber slicers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Dasher II, 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Slicemaster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and Poinsett 76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Many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pickling cucumbers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tolerant or resistant, 	including Score and Premier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	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Resistant watermelon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varieties include Charleston 	Gray, All Sweet, Crimson Sweet,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Dixielee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anthracnose-resistant muskmelon varieties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currently available for the southeast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8153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of anthracnose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74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16" y="162033"/>
            <a:ext cx="7599784" cy="52376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Phomopsis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blight of eggplant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934200" cy="51815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Rotate away from eggplant 3-4 years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Transplants should be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Phomopsis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free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survive on plant debris,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solanaceous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weeds and also be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seedborne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Spreads by rain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splashing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67400" y="762000"/>
            <a:ext cx="2971800" cy="5838370"/>
            <a:chOff x="6477000" y="1021493"/>
            <a:chExt cx="3505200" cy="65694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1021493"/>
              <a:ext cx="3505200" cy="321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234693"/>
              <a:ext cx="3505200" cy="33562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7585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805529"/>
              </p:ext>
            </p:extLst>
          </p:nvPr>
        </p:nvGraphicFramePr>
        <p:xfrm>
          <a:off x="553237" y="914401"/>
          <a:ext cx="7904963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SPW 10.0 Graph" r:id="rId3" imgW="6271560" imgH="4232520" progId="SigmaPlotGraphicObject.9">
                  <p:embed/>
                </p:oleObj>
              </mc:Choice>
              <mc:Fallback>
                <p:oleObj name="SPW 10.0 Graph" r:id="rId3" imgW="6271560" imgH="423252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237" y="914401"/>
                        <a:ext cx="7904963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685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Phomopsis</a:t>
            </a: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blight trial in egg plant (2015) </a:t>
            </a:r>
            <a:b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286000"/>
            <a:ext cx="5257800" cy="15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60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31170" y="1372379"/>
            <a:ext cx="2928246" cy="4580552"/>
            <a:chOff x="8150823" y="1586983"/>
            <a:chExt cx="2525486" cy="3474876"/>
          </a:xfrm>
        </p:grpSpPr>
        <p:pic>
          <p:nvPicPr>
            <p:cNvPr id="3074" name="Picture 2" descr="http://s3.amazonaws.com/plantvillage/images/pics/000/000/802/large/Black_rot_2.jpg?137063457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823" y="1586983"/>
              <a:ext cx="2517242" cy="1548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www.ppdl.purdue.edu/PPDL/images/blackrotcabbage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0823" y="3167744"/>
              <a:ext cx="2525486" cy="18941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931170" cy="6096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Causal organism: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Xanthomonas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campestris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pv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campestris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Most economically important disease in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crucifers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GA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Sources of inoculum: seed, cruciferous weeds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Chemical management: Preventative spray of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copper+mancozeb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Copper tolerance reported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2290" y="122855"/>
            <a:ext cx="7318310" cy="56761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Black rot of leafy greens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ack rot symptoms on cabbage transplan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" y="838200"/>
            <a:ext cx="3674009" cy="2457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scolored vascular tissue in cabbage stem and petio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38598"/>
            <a:ext cx="17811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-shaped black rot lesions on cabbag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068" y="838197"/>
            <a:ext cx="3667082" cy="24574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4066" y="3402564"/>
            <a:ext cx="3694791" cy="636035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V-shaped lesion on </a:t>
            </a:r>
          </a:p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cabbage transplant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17068" y="3402565"/>
            <a:ext cx="3667082" cy="35767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V-shaped lesion on cabbage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77409" y="4774163"/>
            <a:ext cx="3694791" cy="636035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Discolored vascular tissue in cabbage stem and petiole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248400" y="5092180"/>
            <a:ext cx="702209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024622" y="5290299"/>
            <a:ext cx="702209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92290" y="122855"/>
            <a:ext cx="6629400" cy="56761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Symptoms of Black rot in cabbage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egetablemdonline.ppath.cornell.edu/Images/Crucifers/BlackRot_Cruc/BR_Cru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11" y="1600200"/>
            <a:ext cx="3810000" cy="2543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black rot brocco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black rot broccol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22" y="1600200"/>
            <a:ext cx="3787119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4495800"/>
            <a:ext cx="3694791" cy="636035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Cauliflower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00600" y="4495800"/>
            <a:ext cx="3694791" cy="636035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Broccoli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2775" y="122855"/>
            <a:ext cx="7882615" cy="94394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Symptoms of Black rot on other cruciferous hosts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95011" y="5867400"/>
            <a:ext cx="8267989" cy="83820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hosts: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kale, Brussels sprout, radish, mustard,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hinese cabbage, watercress, arugula, rutabaga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990600"/>
            <a:ext cx="8839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black rot-tested, disease-free seed grown in an arid production area.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Seed treatment: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water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(50 degrees C for 25 minutes):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abbage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broccoli, and Brussels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water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(50 degrees C for 15 minutes): cauliflower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kale, turnip,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rutabaga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treatment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sodium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hypochlorite, hydrogen peroxide, and hot acidified cupric acetate or zinc sulfate can be applied to eliminate the bacteria from crucifer plant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certified disease-free transplants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crop rotation where crucifers are grown only every 3 to 4 years to eliminate the inoculum sources from diseased crop debris in the soil</a:t>
            </a:r>
          </a:p>
          <a:p>
            <a:pPr marL="342900" indent="-342900">
              <a:buAutoNum type="alphaL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22855"/>
            <a:ext cx="7772400" cy="715345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Practices against Black Rot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10819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Good sanitation practices should be performed to prevent disease spread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Eliminate all volunteer crucifer plants from previous crops and alternative wild host plants within and around the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apply manure that may contain crucifer residues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use sprinkler irrigation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Avoid working in the field when plants are wet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allow machinery and equipment movement from infested areas to non-infested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Deep plow to bury all crucifer residues after harvest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22855"/>
            <a:ext cx="7772400" cy="980166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Practices against Black Rot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NW Plant Handbook Articl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648200" cy="31209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4267200" cy="3141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4800600"/>
            <a:ext cx="4114800" cy="4572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Sporulation underside of a leaf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4800600"/>
            <a:ext cx="4114800" cy="838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Yellow spots on leaves which turn necrotic gradually 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2"/>
            <a:ext cx="8039100" cy="990598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Downy mildew of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cabbage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i="1" dirty="0" err="1">
                <a:latin typeface="Arial" pitchFamily="34" charset="0"/>
                <a:cs typeface="Arial" pitchFamily="34" charset="0"/>
              </a:rPr>
              <a:t>Peronospora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parasitica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99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981053"/>
              </p:ext>
            </p:extLst>
          </p:nvPr>
        </p:nvGraphicFramePr>
        <p:xfrm>
          <a:off x="152400" y="914400"/>
          <a:ext cx="8641068" cy="538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SPW 10.0 Graph" r:id="rId3" imgW="6793920" imgH="4232520" progId="SigmaPlotGraphicObject.9">
                  <p:embed/>
                </p:oleObj>
              </mc:Choice>
              <mc:Fallback>
                <p:oleObj name="SPW 10.0 Graph" r:id="rId3" imgW="6793920" imgH="423252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914400"/>
                        <a:ext cx="8641068" cy="5382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4800" y="152402"/>
            <a:ext cx="8039100" cy="64124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Downy mildew trial at UGA, Tifton (2015-16)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7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52015" cy="480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Orondis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Ridomil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Gold (applied as pre-plant or through drip)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Rotate with Presidio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Revus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Drip application: 2 applications of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Orondis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Gold in a 30 day interval after first application at planting.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375752"/>
            <a:ext cx="7494815" cy="467696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28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capsici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(fungicide spray guide)</a:t>
            </a:r>
          </a:p>
        </p:txBody>
      </p:sp>
    </p:spTree>
    <p:extLst>
      <p:ext uri="{BB962C8B-B14F-4D97-AF65-F5344CB8AC3E}">
        <p14:creationId xmlns:p14="http://schemas.microsoft.com/office/powerpoint/2010/main" val="261303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8382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Southern blight: </a:t>
            </a:r>
            <a:r>
              <a:rPr lang="en-US" alt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Sclerotium</a:t>
            </a:r>
            <a:r>
              <a:rPr lang="en-US" alt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rolfsi</a:t>
            </a: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ge result for sclerotium rolfsii in tomato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2400" y="1447800"/>
            <a:ext cx="8874919" cy="2971801"/>
            <a:chOff x="330200" y="1447799"/>
            <a:chExt cx="13309600" cy="3177679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1447799"/>
              <a:ext cx="4775200" cy="317767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943" y="1447799"/>
              <a:ext cx="4223657" cy="31636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2600" y="1447799"/>
              <a:ext cx="4267200" cy="31648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64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578227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Fontelis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the key in chemical management of southern blight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Fracture can be a rotation partner to reduce resistance problem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7300" y="152402"/>
            <a:ext cx="7353300" cy="64124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Southern blight trial at UGA, Tifton (2015)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994439"/>
              </p:ext>
            </p:extLst>
          </p:nvPr>
        </p:nvGraphicFramePr>
        <p:xfrm>
          <a:off x="175334" y="990600"/>
          <a:ext cx="7993941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SPW 10.0 Graph" r:id="rId3" imgW="7193520" imgH="4320360" progId="SigmaPlotGraphicObject.9">
                  <p:embed/>
                </p:oleObj>
              </mc:Choice>
              <mc:Fallback>
                <p:oleObj name="SPW 10.0 Graph" r:id="rId3" imgW="7193520" imgH="432036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334" y="990600"/>
                        <a:ext cx="7993941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6200" y="2403225"/>
            <a:ext cx="5029200" cy="1711572"/>
            <a:chOff x="76200" y="2722541"/>
            <a:chExt cx="5029200" cy="1518928"/>
          </a:xfrm>
        </p:grpSpPr>
        <p:sp>
          <p:nvSpPr>
            <p:cNvPr id="3" name="TextBox 2"/>
            <p:cNvSpPr txBox="1"/>
            <p:nvPr/>
          </p:nvSpPr>
          <p:spPr>
            <a:xfrm>
              <a:off x="1752600" y="2722541"/>
              <a:ext cx="2438400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" y="3294741"/>
              <a:ext cx="5029200" cy="946728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79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9049" y="1821457"/>
            <a:ext cx="6096649" cy="3429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1504" y="1821456"/>
            <a:ext cx="6096650" cy="3429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57508" y="1"/>
            <a:ext cx="218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CONTROL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5082" y="1"/>
            <a:ext cx="218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FONTELIS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2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96852" y="290547"/>
            <a:ext cx="7853363" cy="6272424"/>
            <a:chOff x="1595802" y="290547"/>
            <a:chExt cx="10471151" cy="62724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84846" y="1586278"/>
              <a:ext cx="5687647" cy="42657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424231" y="331508"/>
              <a:ext cx="29073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CONTROL</a:t>
              </a:r>
              <a:endParaRPr lang="en-US" sz="3200" b="1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10846" y="1586278"/>
              <a:ext cx="5687648" cy="42657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127262" y="290547"/>
              <a:ext cx="59396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FONTELIS+FRACTURE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887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152402"/>
            <a:ext cx="8763000" cy="990598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Bacterial spot in tomato trial at UGA, Tifton (2015)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664077"/>
              </p:ext>
            </p:extLst>
          </p:nvPr>
        </p:nvGraphicFramePr>
        <p:xfrm>
          <a:off x="126254" y="1279524"/>
          <a:ext cx="8255746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SPW 10.0 Graph" r:id="rId3" imgW="7036920" imgH="4301280" progId="SigmaPlotGraphicObject.9">
                  <p:embed/>
                </p:oleObj>
              </mc:Choice>
              <mc:Fallback>
                <p:oleObj name="SPW 10.0 Graph" r:id="rId3" imgW="7036920" imgH="430128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254" y="1279524"/>
                        <a:ext cx="8255746" cy="504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7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62429" y="1411751"/>
            <a:ext cx="1961540" cy="4180791"/>
            <a:chOff x="2345635" y="922725"/>
            <a:chExt cx="1724025" cy="3832653"/>
          </a:xfrm>
        </p:grpSpPr>
        <p:pic>
          <p:nvPicPr>
            <p:cNvPr id="6157" name="Picture 13" descr="vegdr app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635" y="1383528"/>
              <a:ext cx="1724025" cy="337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8" name="Picture 14" descr="play stor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647" y="922725"/>
              <a:ext cx="1228725" cy="42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7123969" y="1384042"/>
            <a:ext cx="1824037" cy="4180792"/>
            <a:chOff x="7641203" y="835633"/>
            <a:chExt cx="1619250" cy="3800475"/>
          </a:xfrm>
        </p:grpSpPr>
        <p:pic>
          <p:nvPicPr>
            <p:cNvPr id="6156" name="Picture 12" descr="itunes stor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6928" y="835633"/>
              <a:ext cx="1447800" cy="42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5" name="Picture 11" descr="vegdr app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1203" y="1264258"/>
              <a:ext cx="1619250" cy="337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533401" y="76200"/>
            <a:ext cx="80772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VegDr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New online resource for the vegetable grower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886" y="1384042"/>
            <a:ext cx="48901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VegDr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provides you with up-to-date information for vegetable diseases in </a:t>
            </a:r>
            <a:r>
              <a:rPr 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endParaRPr lang="en-US" sz="28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ucumber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watermelon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squash, cantaloupe, </a:t>
            </a:r>
            <a:r>
              <a:rPr 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pumpkin, tomato 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8023" cy="5105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Rotate with non-host crop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Avoid poorly drained fields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Fumigation not very effective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esistant varieties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Fungicides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Orondis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Presidio,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Revus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45661"/>
            <a:ext cx="8051223" cy="50253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Management of </a:t>
            </a: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28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capsici</a:t>
            </a: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pepper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10200" y="1066800"/>
            <a:ext cx="3505200" cy="5410200"/>
            <a:chOff x="5410200" y="1219200"/>
            <a:chExt cx="2628900" cy="38256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1219200"/>
              <a:ext cx="2628900" cy="1828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3075708"/>
              <a:ext cx="2628900" cy="196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97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70746"/>
              </p:ext>
            </p:extLst>
          </p:nvPr>
        </p:nvGraphicFramePr>
        <p:xfrm>
          <a:off x="76200" y="457200"/>
          <a:ext cx="9036249" cy="4987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SPW 10.0 Graph" r:id="rId3" imgW="7585560" imgH="4186800" progId="SigmaPlotGraphicObject.9">
                  <p:embed/>
                </p:oleObj>
              </mc:Choice>
              <mc:Fallback>
                <p:oleObj name="SPW 10.0 Graph" r:id="rId3" imgW="7585560" imgH="418680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457200"/>
                        <a:ext cx="9036249" cy="4987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49382" y="1219200"/>
            <a:ext cx="5618018" cy="2971800"/>
            <a:chOff x="20782" y="1752600"/>
            <a:chExt cx="5618018" cy="2971800"/>
          </a:xfrm>
        </p:grpSpPr>
        <p:sp>
          <p:nvSpPr>
            <p:cNvPr id="5" name="Rounded Rectangle 4"/>
            <p:cNvSpPr/>
            <p:nvPr/>
          </p:nvSpPr>
          <p:spPr>
            <a:xfrm>
              <a:off x="228600" y="1752600"/>
              <a:ext cx="5410200" cy="533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0782" y="2819400"/>
              <a:ext cx="5618018" cy="457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0782" y="4267200"/>
              <a:ext cx="5237018" cy="457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6308" y="5662044"/>
            <a:ext cx="865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V10208 used as drench or drip or foliar in rotation with Presidio effectively managed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capsici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76200"/>
            <a:ext cx="9067799" cy="6578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i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capsici </a:t>
            </a:r>
            <a:r>
              <a:rPr lang="en-US" sz="31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in pepper </a:t>
            </a:r>
            <a:r>
              <a:rPr lang="en-US" sz="30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(Dr. Pingsheng Ji)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1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3934"/>
            <a:ext cx="7620000" cy="5932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Anthracnose in pepper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5084795" cy="31242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shows up on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</a:p>
          <a:p>
            <a:pPr marL="0" indent="0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Colletotrichum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acutatum</a:t>
            </a:r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hits fruit at all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stages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Strobilurins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 well (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Cabrio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Quadris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Generics)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endParaRPr lang="en-U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1295400"/>
            <a:ext cx="2857500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 descr="pepanthracnos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000501"/>
            <a:ext cx="2857500" cy="25931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665618"/>
              </p:ext>
            </p:extLst>
          </p:nvPr>
        </p:nvGraphicFramePr>
        <p:xfrm>
          <a:off x="1143000" y="914400"/>
          <a:ext cx="6878638" cy="5907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SPW 12.0 Graph" r:id="rId3" imgW="6610423" imgH="4257630" progId="SigmaPlotGraphicObject.11">
                  <p:embed/>
                </p:oleObj>
              </mc:Choice>
              <mc:Fallback>
                <p:oleObj name="SPW 12.0 Graph" r:id="rId3" imgW="6610423" imgH="4257630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914400"/>
                        <a:ext cx="6878638" cy="5907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762000" y="304800"/>
            <a:ext cx="7924800" cy="875520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Field trial on pepper anthracnose (UGA)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1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5410200" cy="6096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Causal organism: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Xanthomonas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euvesicatoria</a:t>
            </a:r>
            <a:endParaRPr lang="en-US" sz="2400" i="1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Most economically important disease in pepper in GA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Chemical management: Multiple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sprays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copper+mancozeb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recommended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Copper tolerant strains and weather conditions affect efficacy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57800" y="1175621"/>
            <a:ext cx="3733800" cy="3853579"/>
            <a:chOff x="5257800" y="1175619"/>
            <a:chExt cx="3657600" cy="3571641"/>
          </a:xfrm>
        </p:grpSpPr>
        <p:pic>
          <p:nvPicPr>
            <p:cNvPr id="2050" name="Picture 2" descr="Yellow, mucoid bacterial colonies of Xanthomonas euvesicatoria grown on sucrose-peptone-agar medium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998262"/>
              <a:ext cx="3657600" cy="1748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2" t="18576" r="19413" b="10118"/>
            <a:stretch/>
          </p:blipFill>
          <p:spPr bwMode="auto">
            <a:xfrm>
              <a:off x="7110503" y="1175619"/>
              <a:ext cx="1804897" cy="17708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8" descr="E:\Day 5\MVC-004S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97" t="19888" r="23268" b="16250"/>
            <a:stretch/>
          </p:blipFill>
          <p:spPr bwMode="auto">
            <a:xfrm>
              <a:off x="5257800" y="1175619"/>
              <a:ext cx="1799717" cy="17516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6809813" y="5058229"/>
            <a:ext cx="2153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http://www.apsnet.org/edcenter/intropp/lessons/prokaryotes/Pages/Bacterialspot.aspx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57300" y="152401"/>
            <a:ext cx="6629400" cy="641241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Bacterial Leaf Spot (BLS) of Pepper</a:t>
            </a:r>
          </a:p>
        </p:txBody>
      </p:sp>
    </p:spTree>
    <p:extLst>
      <p:ext uri="{BB962C8B-B14F-4D97-AF65-F5344CB8AC3E}">
        <p14:creationId xmlns:p14="http://schemas.microsoft.com/office/powerpoint/2010/main" val="35169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1424</Words>
  <Application>Microsoft Office PowerPoint</Application>
  <PresentationFormat>On-screen Show (4:3)</PresentationFormat>
  <Paragraphs>297</Paragraphs>
  <Slides>45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Wingdings</vt:lpstr>
      <vt:lpstr>Office Theme</vt:lpstr>
      <vt:lpstr>SPW 10.0 Graph</vt:lpstr>
      <vt:lpstr>SPW 12.0 Graph</vt:lpstr>
      <vt:lpstr>Management of Vegetable Diseases  in Georgia</vt:lpstr>
      <vt:lpstr>PowerPoint Presentation</vt:lpstr>
      <vt:lpstr>P. capsici trial in pepper  (Dr. Pingsheng Ji)</vt:lpstr>
      <vt:lpstr>PowerPoint Presentation</vt:lpstr>
      <vt:lpstr>PowerPoint Presentation</vt:lpstr>
      <vt:lpstr>PowerPoint Presentation</vt:lpstr>
      <vt:lpstr>Anthracnose in pepper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Powdery mildew trial in squash (2015)  </vt:lpstr>
      <vt:lpstr> Powdery mildew trial in squash (2015)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Phomopsis blight of eggplant</vt:lpstr>
      <vt:lpstr> Phomopsis blight trial in egg plant (2015)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Sporulation underside of a leaf</vt:lpstr>
      <vt:lpstr>PowerPoint Presentation</vt:lpstr>
      <vt:lpstr> Southern blight: Sclerotium rolfsi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User</dc:creator>
  <cp:lastModifiedBy>bhabesh</cp:lastModifiedBy>
  <cp:revision>7</cp:revision>
  <dcterms:created xsi:type="dcterms:W3CDTF">2016-03-01T01:22:19Z</dcterms:created>
  <dcterms:modified xsi:type="dcterms:W3CDTF">2016-07-14T18:32:24Z</dcterms:modified>
</cp:coreProperties>
</file>